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</p:sldIdLst>
  <p:sldSz cx="18288000" cy="10287000"/>
  <p:notesSz cx="6858000" cy="9144000"/>
  <p:embeddedFontLst>
    <p:embeddedFont>
      <p:font typeface="Bank Gothic Light" panose="020B0604020202020204" charset="0"/>
      <p:regular r:id="rId8"/>
    </p:embeddedFont>
    <p:embeddedFont>
      <p:font typeface="Poppins" panose="00000500000000000000" pitchFamily="2" charset="0"/>
      <p:regular r:id="rId9"/>
      <p:bold r:id="rId10"/>
      <p:italic r:id="rId11"/>
      <p:boldItalic r:id="rId12"/>
    </p:embeddedFont>
    <p:embeddedFont>
      <p:font typeface="Poppins Bold" panose="00000800000000000000" charset="0"/>
      <p:regular r:id="rId13"/>
      <p:bold r:id="rId14"/>
    </p:embeddedFont>
    <p:embeddedFont>
      <p:font typeface="Poppins Semi-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26" y="3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n Lima" userId="bb5919c369ad4368" providerId="LiveId" clId="{B621C641-1FFE-4191-8BF0-C28F9495273B}"/>
    <pc:docChg chg="mod">
      <pc:chgData name="Renan Lima" userId="bb5919c369ad4368" providerId="LiveId" clId="{B621C641-1FFE-4191-8BF0-C28F9495273B}" dt="2025-08-04T21:15:42.693" v="4"/>
      <pc:docMkLst>
        <pc:docMk/>
      </pc:docMkLst>
    </pc:docChg>
  </pc:docChgLst>
  <pc:docChgLst>
    <pc:chgData name="Usuário Convidado" userId="S::urn:spo:anon#bad51451d739543bd9b4e0902b51c145050005b47e7b177f46759186c10199b4::" providerId="AD" clId="Web-{57BF7281-7038-7FD3-0227-EE0ADF8789D7}"/>
    <pc:docChg chg="delSld">
      <pc:chgData name="Usuário Convidado" userId="S::urn:spo:anon#bad51451d739543bd9b4e0902b51c145050005b47e7b177f46759186c10199b4::" providerId="AD" clId="Web-{57BF7281-7038-7FD3-0227-EE0ADF8789D7}" dt="2025-06-04T01:12:47.328" v="1"/>
      <pc:docMkLst>
        <pc:docMk/>
      </pc:docMkLst>
      <pc:sldChg chg="del">
        <pc:chgData name="Usuário Convidado" userId="S::urn:spo:anon#bad51451d739543bd9b4e0902b51c145050005b47e7b177f46759186c10199b4::" providerId="AD" clId="Web-{57BF7281-7038-7FD3-0227-EE0ADF8789D7}" dt="2025-06-04T01:12:44.703" v="0"/>
        <pc:sldMkLst>
          <pc:docMk/>
          <pc:sldMk cId="0" sldId="260"/>
        </pc:sldMkLst>
      </pc:sldChg>
      <pc:sldChg chg="del">
        <pc:chgData name="Usuário Convidado" userId="S::urn:spo:anon#bad51451d739543bd9b4e0902b51c145050005b47e7b177f46759186c10199b4::" providerId="AD" clId="Web-{57BF7281-7038-7FD3-0227-EE0ADF8789D7}" dt="2025-06-04T01:12:47.328" v="1"/>
        <pc:sldMkLst>
          <pc:docMk/>
          <pc:sldMk cId="0" sldId="26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85368" y="7900552"/>
            <a:ext cx="5263892" cy="880335"/>
            <a:chOff x="0" y="0"/>
            <a:chExt cx="1386375" cy="2318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6375" cy="231858"/>
            </a:xfrm>
            <a:custGeom>
              <a:avLst/>
              <a:gdLst/>
              <a:ahLst/>
              <a:cxnLst/>
              <a:rect l="l" t="t" r="r" b="b"/>
              <a:pathLst>
                <a:path w="1386375" h="231858">
                  <a:moveTo>
                    <a:pt x="75009" y="0"/>
                  </a:moveTo>
                  <a:lnTo>
                    <a:pt x="1311366" y="0"/>
                  </a:lnTo>
                  <a:cubicBezTo>
                    <a:pt x="1352792" y="0"/>
                    <a:pt x="1386375" y="33583"/>
                    <a:pt x="1386375" y="75009"/>
                  </a:cubicBezTo>
                  <a:lnTo>
                    <a:pt x="1386375" y="156849"/>
                  </a:lnTo>
                  <a:cubicBezTo>
                    <a:pt x="1386375" y="198275"/>
                    <a:pt x="1352792" y="231858"/>
                    <a:pt x="1311366" y="231858"/>
                  </a:cubicBezTo>
                  <a:lnTo>
                    <a:pt x="75009" y="231858"/>
                  </a:lnTo>
                  <a:cubicBezTo>
                    <a:pt x="33583" y="231858"/>
                    <a:pt x="0" y="198275"/>
                    <a:pt x="0" y="156849"/>
                  </a:cubicBezTo>
                  <a:lnTo>
                    <a:pt x="0" y="75009"/>
                  </a:lnTo>
                  <a:cubicBezTo>
                    <a:pt x="0" y="33583"/>
                    <a:pt x="33583" y="0"/>
                    <a:pt x="750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B30">
                    <a:alpha val="100000"/>
                  </a:srgbClr>
                </a:gs>
                <a:gs pos="50000">
                  <a:srgbClr val="002396">
                    <a:alpha val="100000"/>
                  </a:srgbClr>
                </a:gs>
                <a:gs pos="100000">
                  <a:srgbClr val="14141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86375" cy="298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9702" y="8095038"/>
            <a:ext cx="2875487" cy="45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1"/>
              </a:lnSpc>
              <a:spcBef>
                <a:spcPct val="0"/>
              </a:spcBef>
            </a:pPr>
            <a:r>
              <a:rPr lang="en-US" sz="2529" spc="1305">
                <a:solidFill>
                  <a:srgbClr val="F6F6F6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  <p:sp>
        <p:nvSpPr>
          <p:cNvPr id="6" name="Freeform 6"/>
          <p:cNvSpPr/>
          <p:nvPr/>
        </p:nvSpPr>
        <p:spPr>
          <a:xfrm>
            <a:off x="3753130" y="8034969"/>
            <a:ext cx="641155" cy="611502"/>
          </a:xfrm>
          <a:custGeom>
            <a:avLst/>
            <a:gdLst/>
            <a:ahLst/>
            <a:cxnLst/>
            <a:rect l="l" t="t" r="r" b="b"/>
            <a:pathLst>
              <a:path w="641155" h="611502">
                <a:moveTo>
                  <a:pt x="0" y="0"/>
                </a:moveTo>
                <a:lnTo>
                  <a:pt x="641155" y="0"/>
                </a:lnTo>
                <a:lnTo>
                  <a:pt x="641155" y="611502"/>
                </a:lnTo>
                <a:lnTo>
                  <a:pt x="0" y="611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8292688" y="330057"/>
            <a:ext cx="12930018" cy="9956943"/>
          </a:xfrm>
          <a:custGeom>
            <a:avLst/>
            <a:gdLst/>
            <a:ahLst/>
            <a:cxnLst/>
            <a:rect l="l" t="t" r="r" b="b"/>
            <a:pathLst>
              <a:path w="12930018" h="9956943">
                <a:moveTo>
                  <a:pt x="0" y="0"/>
                </a:moveTo>
                <a:lnTo>
                  <a:pt x="12930017" y="0"/>
                </a:lnTo>
                <a:lnTo>
                  <a:pt x="12930017" y="9956943"/>
                </a:lnTo>
                <a:lnTo>
                  <a:pt x="0" y="9956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29859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971708" y="6260003"/>
            <a:ext cx="2673721" cy="698510"/>
          </a:xfrm>
          <a:custGeom>
            <a:avLst/>
            <a:gdLst/>
            <a:ahLst/>
            <a:cxnLst/>
            <a:rect l="l" t="t" r="r" b="b"/>
            <a:pathLst>
              <a:path w="2673721" h="698510">
                <a:moveTo>
                  <a:pt x="0" y="0"/>
                </a:moveTo>
                <a:lnTo>
                  <a:pt x="2673721" y="0"/>
                </a:lnTo>
                <a:lnTo>
                  <a:pt x="2673721" y="698510"/>
                </a:lnTo>
                <a:lnTo>
                  <a:pt x="0" y="698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927215" y="794651"/>
            <a:ext cx="1198639" cy="881264"/>
          </a:xfrm>
          <a:custGeom>
            <a:avLst/>
            <a:gdLst/>
            <a:ahLst/>
            <a:cxnLst/>
            <a:rect l="l" t="t" r="r" b="b"/>
            <a:pathLst>
              <a:path w="1198639" h="881264">
                <a:moveTo>
                  <a:pt x="0" y="0"/>
                </a:moveTo>
                <a:lnTo>
                  <a:pt x="1198639" y="0"/>
                </a:lnTo>
                <a:lnTo>
                  <a:pt x="1198639" y="881264"/>
                </a:lnTo>
                <a:lnTo>
                  <a:pt x="0" y="881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801" b="-210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028700" y="3075220"/>
            <a:ext cx="7851660" cy="248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8066" b="1" dirty="0" err="1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Apresentação</a:t>
            </a:r>
            <a:endParaRPr lang="en-US" sz="8066" b="1" dirty="0">
              <a:solidFill>
                <a:srgbClr val="F6F6F6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6049"/>
              </a:lnSpc>
            </a:pPr>
            <a:endParaRPr lang="en-US" sz="8066" b="1" dirty="0">
              <a:solidFill>
                <a:srgbClr val="F6F6F6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6049"/>
              </a:lnSpc>
            </a:pPr>
            <a:r>
              <a:rPr lang="en-US" sz="8066" b="1" dirty="0" err="1">
                <a:solidFill>
                  <a:srgbClr val="F6F6F6"/>
                </a:solidFill>
                <a:latin typeface="Poppins Bold"/>
                <a:ea typeface="Poppins Bold"/>
                <a:cs typeface="Poppins Bold"/>
                <a:sym typeface="Poppins Bold"/>
              </a:rPr>
              <a:t>Executiva</a:t>
            </a:r>
            <a:endParaRPr lang="en-US" sz="8066" b="1" dirty="0">
              <a:solidFill>
                <a:srgbClr val="F6F6F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1708" y="992305"/>
            <a:ext cx="5416956" cy="62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3"/>
              </a:lnSpc>
              <a:spcBef>
                <a:spcPct val="0"/>
              </a:spcBef>
            </a:pPr>
            <a:r>
              <a:rPr lang="en-US" sz="3495" b="1" spc="18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PULSE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53130" y="6492180"/>
            <a:ext cx="3147117" cy="34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2"/>
              </a:lnSpc>
            </a:pPr>
            <a:r>
              <a:rPr lang="en-US" sz="3097">
                <a:solidFill>
                  <a:srgbClr val="F1F1F1"/>
                </a:solidFill>
                <a:latin typeface="Bank Gothic Light"/>
                <a:ea typeface="Bank Gothic Light"/>
                <a:cs typeface="Bank Gothic Light"/>
                <a:sym typeface="Bank Gothic Light"/>
              </a:rPr>
              <a:t>METALURGICA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94209" y="838200"/>
            <a:ext cx="8565091" cy="12730278"/>
          </a:xfrm>
          <a:custGeom>
            <a:avLst/>
            <a:gdLst/>
            <a:ahLst/>
            <a:cxnLst/>
            <a:rect l="l" t="t" r="r" b="b"/>
            <a:pathLst>
              <a:path w="8565091" h="12730278">
                <a:moveTo>
                  <a:pt x="0" y="0"/>
                </a:moveTo>
                <a:lnTo>
                  <a:pt x="8565091" y="0"/>
                </a:lnTo>
                <a:lnTo>
                  <a:pt x="8565091" y="12730278"/>
                </a:lnTo>
                <a:lnTo>
                  <a:pt x="0" y="12730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035" t="-16290" r="-4322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077243" y="3295650"/>
            <a:ext cx="6466903" cy="681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5950"/>
              </a:lnSpc>
              <a:buFont typeface="Arial" panose="020B0604020202020204" pitchFamily="34" charset="0"/>
              <a:buChar char="•"/>
            </a:pPr>
            <a:r>
              <a:rPr lang="en-US" sz="2380" b="1" spc="297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CONTROLE DE PROCESSO NO PAPEL</a:t>
            </a:r>
          </a:p>
          <a:p>
            <a:pPr marL="342900" indent="-342900" algn="l">
              <a:lnSpc>
                <a:spcPts val="5950"/>
              </a:lnSpc>
              <a:buFont typeface="Arial" panose="020B0604020202020204" pitchFamily="34" charset="0"/>
              <a:buChar char="•"/>
            </a:pPr>
            <a:r>
              <a:rPr lang="en-US" sz="2380" b="1" spc="297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INFORMAÇÕES SE PERDEM NO FLUXO</a:t>
            </a:r>
          </a:p>
          <a:p>
            <a:pPr marL="342900" indent="-342900" algn="l">
              <a:lnSpc>
                <a:spcPts val="5950"/>
              </a:lnSpc>
              <a:buFont typeface="Arial" panose="020B0604020202020204" pitchFamily="34" charset="0"/>
              <a:buChar char="•"/>
            </a:pPr>
            <a:r>
              <a:rPr lang="en-US" sz="2380" b="1" spc="297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PRODUÇÃO É CONFUSA</a:t>
            </a:r>
          </a:p>
          <a:p>
            <a:pPr marL="342900" indent="-342900" algn="l">
              <a:lnSpc>
                <a:spcPts val="5950"/>
              </a:lnSpc>
              <a:buFont typeface="Arial" panose="020B0604020202020204" pitchFamily="34" charset="0"/>
              <a:buChar char="•"/>
            </a:pPr>
            <a:r>
              <a:rPr lang="en-US" sz="2380" b="1" spc="297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GARGALOS NÃO SÃO DETECTÁVEIS</a:t>
            </a:r>
          </a:p>
          <a:p>
            <a:pPr marL="342900" indent="-342900" algn="l">
              <a:lnSpc>
                <a:spcPts val="5950"/>
              </a:lnSpc>
              <a:buFont typeface="Arial" panose="020B0604020202020204" pitchFamily="34" charset="0"/>
              <a:buChar char="•"/>
            </a:pPr>
            <a:r>
              <a:rPr lang="en-US" sz="2380" b="1" spc="297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HÁ ATRASOS CONSTANTES (IMPACTANDO NO PRAZO)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77243" y="882650"/>
            <a:ext cx="6228557" cy="2131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062"/>
              </a:lnSpc>
            </a:pPr>
            <a:r>
              <a:rPr lang="en-US" sz="7329" b="1" spc="-183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Focos </a:t>
            </a:r>
            <a:r>
              <a:rPr lang="en-US" sz="7329" b="1" spc="-183" err="1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Principais</a:t>
            </a:r>
            <a:endParaRPr lang="en-US" sz="7329" b="1" spc="-183">
              <a:solidFill>
                <a:srgbClr val="451E9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35616" y="-1170736"/>
            <a:ext cx="5739487" cy="12462234"/>
            <a:chOff x="0" y="0"/>
            <a:chExt cx="1511634" cy="32822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1634" cy="3282235"/>
            </a:xfrm>
            <a:custGeom>
              <a:avLst/>
              <a:gdLst/>
              <a:ahLst/>
              <a:cxnLst/>
              <a:rect l="l" t="t" r="r" b="b"/>
              <a:pathLst>
                <a:path w="1511634" h="3282235">
                  <a:moveTo>
                    <a:pt x="0" y="0"/>
                  </a:moveTo>
                  <a:lnTo>
                    <a:pt x="1511634" y="0"/>
                  </a:lnTo>
                  <a:lnTo>
                    <a:pt x="1511634" y="3282235"/>
                  </a:lnTo>
                  <a:lnTo>
                    <a:pt x="0" y="3282235"/>
                  </a:lnTo>
                  <a:close/>
                </a:path>
              </a:pathLst>
            </a:custGeom>
            <a:gradFill rotWithShape="1">
              <a:gsLst>
                <a:gs pos="0">
                  <a:srgbClr val="000B30">
                    <a:alpha val="100000"/>
                  </a:srgbClr>
                </a:gs>
                <a:gs pos="50000">
                  <a:srgbClr val="002396">
                    <a:alpha val="100000"/>
                  </a:srgbClr>
                </a:gs>
                <a:gs pos="100000">
                  <a:srgbClr val="14141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511634" cy="3348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9037500" y="-519578"/>
            <a:ext cx="11068179" cy="7432821"/>
          </a:xfrm>
          <a:custGeom>
            <a:avLst/>
            <a:gdLst/>
            <a:ahLst/>
            <a:cxnLst/>
            <a:rect l="l" t="t" r="r" b="b"/>
            <a:pathLst>
              <a:path w="11068179" h="7432821">
                <a:moveTo>
                  <a:pt x="0" y="0"/>
                </a:moveTo>
                <a:lnTo>
                  <a:pt x="11068179" y="0"/>
                </a:lnTo>
                <a:lnTo>
                  <a:pt x="11068179" y="7432820"/>
                </a:lnTo>
                <a:lnTo>
                  <a:pt x="0" y="743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632993" y="5639266"/>
            <a:ext cx="6626307" cy="4144454"/>
          </a:xfrm>
          <a:custGeom>
            <a:avLst/>
            <a:gdLst/>
            <a:ahLst/>
            <a:cxnLst/>
            <a:rect l="l" t="t" r="r" b="b"/>
            <a:pathLst>
              <a:path w="6626307" h="4144454">
                <a:moveTo>
                  <a:pt x="0" y="0"/>
                </a:moveTo>
                <a:lnTo>
                  <a:pt x="6626307" y="0"/>
                </a:lnTo>
                <a:lnTo>
                  <a:pt x="6626307" y="4144454"/>
                </a:lnTo>
                <a:lnTo>
                  <a:pt x="0" y="4144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028700" y="1451128"/>
            <a:ext cx="6164722" cy="1447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28"/>
              </a:lnSpc>
            </a:pPr>
            <a:r>
              <a:rPr lang="en-US" sz="10128" b="1" spc="-253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Eficiência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063166"/>
            <a:ext cx="4879193" cy="15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106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Desempenho Geral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• Total de Pedidos: 10.000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• Taxa Média de Retrabalho: 8,14%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• Taxa de Eficiência Global: 75,5%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690126"/>
            <a:ext cx="4879193" cy="15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106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Tubo de Aço Inox</a:t>
            </a:r>
          </a:p>
          <a:p>
            <a:pPr algn="l">
              <a:lnSpc>
                <a:spcPts val="3160"/>
              </a:lnSpc>
            </a:pPr>
            <a:r>
              <a:rPr lang="en-US" sz="2106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• Eficiência: </a:t>
            </a:r>
            <a:r>
              <a:rPr lang="en-US" sz="2106" b="1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61,7%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 • Retrabalho: </a:t>
            </a:r>
            <a:r>
              <a:rPr lang="en-US" sz="2106" b="1">
                <a:solidFill>
                  <a:srgbClr val="D0080C"/>
                </a:solidFill>
                <a:latin typeface="Poppins Bold"/>
                <a:ea typeface="Poppins Bold"/>
                <a:cs typeface="Poppins Bold"/>
                <a:sym typeface="Poppins Bold"/>
              </a:rPr>
              <a:t>8,25%</a:t>
            </a:r>
          </a:p>
          <a:p>
            <a:pPr algn="l">
              <a:lnSpc>
                <a:spcPts val="3160"/>
              </a:lnSpc>
            </a:pPr>
            <a:endParaRPr lang="en-US" sz="2106" b="1">
              <a:solidFill>
                <a:srgbClr val="D0080C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6010586"/>
            <a:ext cx="4879193" cy="1596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0"/>
              </a:lnSpc>
            </a:pPr>
            <a:r>
              <a:rPr lang="en-US" sz="2106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Atrasos do Tubo de Aço Inox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➜ Maio: </a:t>
            </a:r>
            <a:r>
              <a:rPr lang="en-US" sz="2106" b="1">
                <a:solidFill>
                  <a:srgbClr val="D0080C"/>
                </a:solidFill>
                <a:latin typeface="Poppins Bold"/>
                <a:ea typeface="Poppins Bold"/>
                <a:cs typeface="Poppins Bold"/>
                <a:sym typeface="Poppins Bold"/>
              </a:rPr>
              <a:t>50%</a:t>
            </a:r>
          </a:p>
          <a:p>
            <a:pPr algn="l">
              <a:lnSpc>
                <a:spcPts val="3160"/>
              </a:lnSpc>
            </a:pPr>
            <a:r>
              <a:rPr lang="en-US" sz="2106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➜ Outubro: </a:t>
            </a:r>
            <a:r>
              <a:rPr lang="en-US" sz="2106" b="1">
                <a:solidFill>
                  <a:srgbClr val="D0080C"/>
                </a:solidFill>
                <a:latin typeface="Poppins Bold"/>
                <a:ea typeface="Poppins Bold"/>
                <a:cs typeface="Poppins Bold"/>
                <a:sym typeface="Poppins Bold"/>
              </a:rPr>
              <a:t>48%</a:t>
            </a:r>
          </a:p>
          <a:p>
            <a:pPr algn="l">
              <a:lnSpc>
                <a:spcPts val="3160"/>
              </a:lnSpc>
            </a:pPr>
            <a:endParaRPr lang="en-US" sz="2106" b="1">
              <a:solidFill>
                <a:srgbClr val="D0080C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7616243"/>
            <a:ext cx="6164722" cy="1831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1"/>
              </a:lnSpc>
            </a:pP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Dos </a:t>
            </a:r>
            <a:r>
              <a:rPr lang="en-US" sz="2434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1.642</a:t>
            </a: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 pedidos que envolvem </a:t>
            </a:r>
            <a:r>
              <a:rPr lang="en-US" sz="2434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Tubo de Aço Inox</a:t>
            </a: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34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861</a:t>
            </a: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 tiveram retrabalho, quase </a:t>
            </a:r>
            <a:r>
              <a:rPr lang="en-US" sz="2434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10%</a:t>
            </a: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 dos totais de pedidos no ano de </a:t>
            </a:r>
            <a:r>
              <a:rPr lang="en-US" sz="2434" b="1">
                <a:solidFill>
                  <a:srgbClr val="130039"/>
                </a:solidFill>
                <a:latin typeface="Poppins Bold"/>
                <a:ea typeface="Poppins Bold"/>
                <a:cs typeface="Poppins Bold"/>
                <a:sym typeface="Poppins Bold"/>
              </a:rPr>
              <a:t>2024</a:t>
            </a:r>
            <a:r>
              <a:rPr lang="en-US" sz="2434">
                <a:solidFill>
                  <a:srgbClr val="130039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949" y="8377965"/>
            <a:ext cx="19012181" cy="2913533"/>
            <a:chOff x="0" y="0"/>
            <a:chExt cx="5007323" cy="767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7323" cy="767350"/>
            </a:xfrm>
            <a:custGeom>
              <a:avLst/>
              <a:gdLst/>
              <a:ahLst/>
              <a:cxnLst/>
              <a:rect l="l" t="t" r="r" b="b"/>
              <a:pathLst>
                <a:path w="5007323" h="767350">
                  <a:moveTo>
                    <a:pt x="0" y="0"/>
                  </a:moveTo>
                  <a:lnTo>
                    <a:pt x="5007323" y="0"/>
                  </a:lnTo>
                  <a:lnTo>
                    <a:pt x="5007323" y="767350"/>
                  </a:lnTo>
                  <a:lnTo>
                    <a:pt x="0" y="767350"/>
                  </a:lnTo>
                  <a:close/>
                </a:path>
              </a:pathLst>
            </a:custGeom>
            <a:gradFill rotWithShape="1">
              <a:gsLst>
                <a:gs pos="0">
                  <a:srgbClr val="000B30">
                    <a:alpha val="100000"/>
                  </a:srgbClr>
                </a:gs>
                <a:gs pos="50000">
                  <a:srgbClr val="002396">
                    <a:alpha val="100000"/>
                  </a:srgbClr>
                </a:gs>
                <a:gs pos="100000">
                  <a:srgbClr val="14141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007323" cy="83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0272" y="5143500"/>
            <a:ext cx="8215135" cy="4459241"/>
            <a:chOff x="0" y="0"/>
            <a:chExt cx="2163657" cy="11744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63657" cy="1174450"/>
            </a:xfrm>
            <a:custGeom>
              <a:avLst/>
              <a:gdLst/>
              <a:ahLst/>
              <a:cxnLst/>
              <a:rect l="l" t="t" r="r" b="b"/>
              <a:pathLst>
                <a:path w="2163657" h="1174450">
                  <a:moveTo>
                    <a:pt x="28272" y="0"/>
                  </a:moveTo>
                  <a:lnTo>
                    <a:pt x="2135385" y="0"/>
                  </a:lnTo>
                  <a:cubicBezTo>
                    <a:pt x="2142883" y="0"/>
                    <a:pt x="2150074" y="2979"/>
                    <a:pt x="2155376" y="8281"/>
                  </a:cubicBezTo>
                  <a:cubicBezTo>
                    <a:pt x="2160678" y="13583"/>
                    <a:pt x="2163657" y="20774"/>
                    <a:pt x="2163657" y="28272"/>
                  </a:cubicBezTo>
                  <a:lnTo>
                    <a:pt x="2163657" y="1146178"/>
                  </a:lnTo>
                  <a:cubicBezTo>
                    <a:pt x="2163657" y="1161793"/>
                    <a:pt x="2150999" y="1174450"/>
                    <a:pt x="2135385" y="1174450"/>
                  </a:cubicBezTo>
                  <a:lnTo>
                    <a:pt x="28272" y="1174450"/>
                  </a:lnTo>
                  <a:cubicBezTo>
                    <a:pt x="20774" y="1174450"/>
                    <a:pt x="13583" y="1171472"/>
                    <a:pt x="8281" y="1166170"/>
                  </a:cubicBezTo>
                  <a:cubicBezTo>
                    <a:pt x="2979" y="1160868"/>
                    <a:pt x="0" y="1153677"/>
                    <a:pt x="0" y="1146178"/>
                  </a:cubicBezTo>
                  <a:lnTo>
                    <a:pt x="0" y="28272"/>
                  </a:lnTo>
                  <a:cubicBezTo>
                    <a:pt x="0" y="20774"/>
                    <a:pt x="2979" y="13583"/>
                    <a:pt x="8281" y="8281"/>
                  </a:cubicBezTo>
                  <a:cubicBezTo>
                    <a:pt x="13583" y="2979"/>
                    <a:pt x="20774" y="0"/>
                    <a:pt x="28272" y="0"/>
                  </a:cubicBezTo>
                  <a:close/>
                </a:path>
              </a:pathLst>
            </a:custGeom>
            <a:solidFill>
              <a:srgbClr val="13003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2163657" cy="1241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14142" y="5143500"/>
            <a:ext cx="8215135" cy="4459241"/>
            <a:chOff x="0" y="0"/>
            <a:chExt cx="2163657" cy="11744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63657" cy="1174450"/>
            </a:xfrm>
            <a:custGeom>
              <a:avLst/>
              <a:gdLst/>
              <a:ahLst/>
              <a:cxnLst/>
              <a:rect l="l" t="t" r="r" b="b"/>
              <a:pathLst>
                <a:path w="2163657" h="1174450">
                  <a:moveTo>
                    <a:pt x="28272" y="0"/>
                  </a:moveTo>
                  <a:lnTo>
                    <a:pt x="2135385" y="0"/>
                  </a:lnTo>
                  <a:cubicBezTo>
                    <a:pt x="2142883" y="0"/>
                    <a:pt x="2150074" y="2979"/>
                    <a:pt x="2155376" y="8281"/>
                  </a:cubicBezTo>
                  <a:cubicBezTo>
                    <a:pt x="2160678" y="13583"/>
                    <a:pt x="2163657" y="20774"/>
                    <a:pt x="2163657" y="28272"/>
                  </a:cubicBezTo>
                  <a:lnTo>
                    <a:pt x="2163657" y="1146178"/>
                  </a:lnTo>
                  <a:cubicBezTo>
                    <a:pt x="2163657" y="1161793"/>
                    <a:pt x="2150999" y="1174450"/>
                    <a:pt x="2135385" y="1174450"/>
                  </a:cubicBezTo>
                  <a:lnTo>
                    <a:pt x="28272" y="1174450"/>
                  </a:lnTo>
                  <a:cubicBezTo>
                    <a:pt x="20774" y="1174450"/>
                    <a:pt x="13583" y="1171472"/>
                    <a:pt x="8281" y="1166170"/>
                  </a:cubicBezTo>
                  <a:cubicBezTo>
                    <a:pt x="2979" y="1160868"/>
                    <a:pt x="0" y="1153677"/>
                    <a:pt x="0" y="1146178"/>
                  </a:cubicBezTo>
                  <a:lnTo>
                    <a:pt x="0" y="28272"/>
                  </a:lnTo>
                  <a:cubicBezTo>
                    <a:pt x="0" y="20774"/>
                    <a:pt x="2979" y="13583"/>
                    <a:pt x="8281" y="8281"/>
                  </a:cubicBezTo>
                  <a:cubicBezTo>
                    <a:pt x="13583" y="2979"/>
                    <a:pt x="20774" y="0"/>
                    <a:pt x="28272" y="0"/>
                  </a:cubicBezTo>
                  <a:close/>
                </a:path>
              </a:pathLst>
            </a:custGeom>
            <a:solidFill>
              <a:srgbClr val="13003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163657" cy="1241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60674" y="5462959"/>
            <a:ext cx="2567706" cy="2567706"/>
          </a:xfrm>
          <a:custGeom>
            <a:avLst/>
            <a:gdLst/>
            <a:ahLst/>
            <a:cxnLst/>
            <a:rect l="l" t="t" r="r" b="b"/>
            <a:pathLst>
              <a:path w="2567706" h="2567706">
                <a:moveTo>
                  <a:pt x="0" y="0"/>
                </a:moveTo>
                <a:lnTo>
                  <a:pt x="2567705" y="0"/>
                </a:lnTo>
                <a:lnTo>
                  <a:pt x="2567705" y="2567706"/>
                </a:lnTo>
                <a:lnTo>
                  <a:pt x="0" y="2567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9481659" y="5462959"/>
            <a:ext cx="2567706" cy="2567706"/>
          </a:xfrm>
          <a:custGeom>
            <a:avLst/>
            <a:gdLst/>
            <a:ahLst/>
            <a:cxnLst/>
            <a:rect l="l" t="t" r="r" b="b"/>
            <a:pathLst>
              <a:path w="2567706" h="2567706">
                <a:moveTo>
                  <a:pt x="0" y="0"/>
                </a:moveTo>
                <a:lnTo>
                  <a:pt x="2567706" y="0"/>
                </a:lnTo>
                <a:lnTo>
                  <a:pt x="2567706" y="2567706"/>
                </a:lnTo>
                <a:lnTo>
                  <a:pt x="0" y="2567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10210" y="5912499"/>
            <a:ext cx="1668632" cy="1668626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21023" r="-7473" b="-5223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931196" y="5912499"/>
            <a:ext cx="1668632" cy="1668626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>
                <a:alphaModFix amt="86000"/>
              </a:blip>
              <a:stretch>
                <a:fillRect l="-24999" r="-2499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665095" y="5801659"/>
            <a:ext cx="2848750" cy="736041"/>
            <a:chOff x="0" y="0"/>
            <a:chExt cx="1096952" cy="2834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96952" cy="283423"/>
            </a:xfrm>
            <a:custGeom>
              <a:avLst/>
              <a:gdLst/>
              <a:ahLst/>
              <a:cxnLst/>
              <a:rect l="l" t="t" r="r" b="b"/>
              <a:pathLst>
                <a:path w="1096952" h="283423">
                  <a:moveTo>
                    <a:pt x="108706" y="0"/>
                  </a:moveTo>
                  <a:lnTo>
                    <a:pt x="988246" y="0"/>
                  </a:lnTo>
                  <a:cubicBezTo>
                    <a:pt x="1017076" y="0"/>
                    <a:pt x="1044726" y="11453"/>
                    <a:pt x="1065112" y="31839"/>
                  </a:cubicBezTo>
                  <a:cubicBezTo>
                    <a:pt x="1085499" y="52226"/>
                    <a:pt x="1096952" y="79876"/>
                    <a:pt x="1096952" y="108706"/>
                  </a:cubicBezTo>
                  <a:lnTo>
                    <a:pt x="1096952" y="174717"/>
                  </a:lnTo>
                  <a:cubicBezTo>
                    <a:pt x="1096952" y="203548"/>
                    <a:pt x="1085499" y="231197"/>
                    <a:pt x="1065112" y="251584"/>
                  </a:cubicBezTo>
                  <a:cubicBezTo>
                    <a:pt x="1044726" y="271970"/>
                    <a:pt x="1017076" y="283423"/>
                    <a:pt x="988246" y="283423"/>
                  </a:cubicBezTo>
                  <a:lnTo>
                    <a:pt x="108706" y="283423"/>
                  </a:lnTo>
                  <a:cubicBezTo>
                    <a:pt x="48669" y="283423"/>
                    <a:pt x="0" y="234754"/>
                    <a:pt x="0" y="174717"/>
                  </a:cubicBezTo>
                  <a:lnTo>
                    <a:pt x="0" y="108706"/>
                  </a:lnTo>
                  <a:cubicBezTo>
                    <a:pt x="0" y="48669"/>
                    <a:pt x="48669" y="0"/>
                    <a:pt x="108706" y="0"/>
                  </a:cubicBezTo>
                  <a:close/>
                </a:path>
              </a:pathLst>
            </a:custGeom>
            <a:solidFill>
              <a:srgbClr val="451E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96952" cy="34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85639" y="5801659"/>
            <a:ext cx="3294275" cy="736041"/>
            <a:chOff x="0" y="0"/>
            <a:chExt cx="1268507" cy="28342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68507" cy="283423"/>
            </a:xfrm>
            <a:custGeom>
              <a:avLst/>
              <a:gdLst/>
              <a:ahLst/>
              <a:cxnLst/>
              <a:rect l="l" t="t" r="r" b="b"/>
              <a:pathLst>
                <a:path w="1268507" h="283423">
                  <a:moveTo>
                    <a:pt x="94005" y="0"/>
                  </a:moveTo>
                  <a:lnTo>
                    <a:pt x="1174503" y="0"/>
                  </a:lnTo>
                  <a:cubicBezTo>
                    <a:pt x="1226420" y="0"/>
                    <a:pt x="1268507" y="42087"/>
                    <a:pt x="1268507" y="94005"/>
                  </a:cubicBezTo>
                  <a:lnTo>
                    <a:pt x="1268507" y="189419"/>
                  </a:lnTo>
                  <a:cubicBezTo>
                    <a:pt x="1268507" y="214350"/>
                    <a:pt x="1258603" y="238261"/>
                    <a:pt x="1240974" y="255890"/>
                  </a:cubicBezTo>
                  <a:cubicBezTo>
                    <a:pt x="1223345" y="273519"/>
                    <a:pt x="1199434" y="283423"/>
                    <a:pt x="1174503" y="283423"/>
                  </a:cubicBezTo>
                  <a:lnTo>
                    <a:pt x="94005" y="283423"/>
                  </a:lnTo>
                  <a:cubicBezTo>
                    <a:pt x="42087" y="283423"/>
                    <a:pt x="0" y="241336"/>
                    <a:pt x="0" y="189419"/>
                  </a:cubicBezTo>
                  <a:lnTo>
                    <a:pt x="0" y="94005"/>
                  </a:lnTo>
                  <a:cubicBezTo>
                    <a:pt x="0" y="42087"/>
                    <a:pt x="42087" y="0"/>
                    <a:pt x="94005" y="0"/>
                  </a:cubicBezTo>
                  <a:close/>
                </a:path>
              </a:pathLst>
            </a:custGeom>
            <a:solidFill>
              <a:srgbClr val="451E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268507" cy="34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3665095" y="6796502"/>
            <a:ext cx="420073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799" b="1" spc="-11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2º turno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85639" y="6796502"/>
            <a:ext cx="420073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799" b="1" spc="-11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Retrabalho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96250" y="5905203"/>
            <a:ext cx="1260802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399" b="1" spc="-8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+24K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81063" y="5999818"/>
            <a:ext cx="1491362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 spc="-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ocorrências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65095" y="7524887"/>
            <a:ext cx="4804426" cy="189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1° turno possui uma eficiência bem próxima do geral da fábrica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2º turno é o gargalo que puxa a média para baixo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285639" y="7524887"/>
            <a:ext cx="4804426" cy="158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Os 5 maiores ocorrências são: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Retrabalho, Máquina Parada, Padrão, Falta de Operador e Inspeção.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Retrabalho representa 40% deles.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16823" y="1395827"/>
            <a:ext cx="6145286" cy="286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1"/>
              </a:lnSpc>
            </a:pPr>
            <a:r>
              <a:rPr lang="en-US" sz="9810" b="1" spc="-245">
                <a:solidFill>
                  <a:srgbClr val="451E94"/>
                </a:solidFill>
                <a:latin typeface="Poppins Bold"/>
                <a:ea typeface="Poppins Bold"/>
                <a:cs typeface="Poppins Bold"/>
                <a:sym typeface="Poppins Bold"/>
              </a:rPr>
              <a:t>Meses Críticos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044165" y="1740102"/>
            <a:ext cx="7939280" cy="252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2"/>
              </a:lnSpc>
            </a:pPr>
            <a:r>
              <a:rPr lang="en-US" sz="2583" spc="-64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O período mais preocupante aconteceu entre </a:t>
            </a:r>
            <a:r>
              <a:rPr lang="en-US" sz="2583" b="1" spc="-64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Maio a Setembro</a:t>
            </a:r>
            <a:r>
              <a:rPr lang="en-US" sz="2583" spc="-64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foram </a:t>
            </a:r>
            <a:r>
              <a:rPr lang="en-US" sz="2583" b="1" spc="-64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R$ 36,2 milhões</a:t>
            </a:r>
            <a:r>
              <a:rPr lang="en-US" sz="2583" spc="-64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de perda por pedidos </a:t>
            </a:r>
            <a:r>
              <a:rPr lang="en-US" sz="2583" b="1" spc="-64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cancelados</a:t>
            </a:r>
          </a:p>
          <a:p>
            <a:pPr algn="l">
              <a:lnSpc>
                <a:spcPts val="2842"/>
              </a:lnSpc>
            </a:pPr>
            <a:endParaRPr lang="en-US" sz="2583" b="1" spc="-64">
              <a:solidFill>
                <a:srgbClr val="14141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2842"/>
              </a:lnSpc>
            </a:pPr>
            <a:r>
              <a:rPr lang="en-US" sz="2583" spc="-64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Maio é o mês de alerta, além disso, em maio foram </a:t>
            </a:r>
            <a:r>
              <a:rPr lang="en-US" sz="2583" b="1" spc="-64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863</a:t>
            </a:r>
            <a:r>
              <a:rPr lang="en-US" sz="2583" spc="-64">
                <a:solidFill>
                  <a:srgbClr val="141414"/>
                </a:solidFill>
                <a:latin typeface="Poppins"/>
                <a:ea typeface="Poppins"/>
                <a:cs typeface="Poppins"/>
                <a:sym typeface="Poppins"/>
              </a:rPr>
              <a:t> casos com ocorrência de  </a:t>
            </a:r>
            <a:r>
              <a:rPr lang="en-US" sz="2583" b="1" spc="-64">
                <a:solidFill>
                  <a:srgbClr val="141414"/>
                </a:solidFill>
                <a:latin typeface="Poppins Bold"/>
                <a:ea typeface="Poppins Bold"/>
                <a:cs typeface="Poppins Bold"/>
                <a:sym typeface="Poppins Bold"/>
              </a:rPr>
              <a:t>retrabalho</a:t>
            </a:r>
          </a:p>
          <a:p>
            <a:pPr algn="l">
              <a:lnSpc>
                <a:spcPts val="2842"/>
              </a:lnSpc>
            </a:pPr>
            <a:endParaRPr lang="en-US" sz="2583" b="1" spc="-64">
              <a:solidFill>
                <a:srgbClr val="141414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838444" y="5895678"/>
            <a:ext cx="1260802" cy="51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</a:pPr>
            <a:r>
              <a:rPr lang="en-US" sz="3399" b="1" spc="-8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+17%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019783" y="5999818"/>
            <a:ext cx="1491362" cy="31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 spc="-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eficiência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85798" y="3782722"/>
            <a:ext cx="12276073" cy="170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Obrigado</a:t>
            </a:r>
            <a:r>
              <a:rPr lang="en-US" sz="1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46706" y="5898444"/>
            <a:ext cx="11754256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VAMOS IMPULSIONAR O SEU NEGÓCIO</a:t>
            </a:r>
          </a:p>
        </p:txBody>
      </p:sp>
      <p:sp>
        <p:nvSpPr>
          <p:cNvPr id="4" name="Freeform 4"/>
          <p:cNvSpPr/>
          <p:nvPr/>
        </p:nvSpPr>
        <p:spPr>
          <a:xfrm>
            <a:off x="11600687" y="794651"/>
            <a:ext cx="2673721" cy="698510"/>
          </a:xfrm>
          <a:custGeom>
            <a:avLst/>
            <a:gdLst/>
            <a:ahLst/>
            <a:cxnLst/>
            <a:rect l="l" t="t" r="r" b="b"/>
            <a:pathLst>
              <a:path w="2673721" h="698510">
                <a:moveTo>
                  <a:pt x="0" y="0"/>
                </a:moveTo>
                <a:lnTo>
                  <a:pt x="2673721" y="0"/>
                </a:lnTo>
                <a:lnTo>
                  <a:pt x="2673721" y="698509"/>
                </a:lnTo>
                <a:lnTo>
                  <a:pt x="0" y="6985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5822730" y="703274"/>
            <a:ext cx="1198639" cy="881264"/>
          </a:xfrm>
          <a:custGeom>
            <a:avLst/>
            <a:gdLst/>
            <a:ahLst/>
            <a:cxnLst/>
            <a:rect l="l" t="t" r="r" b="b"/>
            <a:pathLst>
              <a:path w="1198639" h="881264">
                <a:moveTo>
                  <a:pt x="0" y="0"/>
                </a:moveTo>
                <a:lnTo>
                  <a:pt x="1198639" y="0"/>
                </a:lnTo>
                <a:lnTo>
                  <a:pt x="1198639" y="881264"/>
                </a:lnTo>
                <a:lnTo>
                  <a:pt x="0" y="881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801" b="-210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867223" y="900927"/>
            <a:ext cx="5416956" cy="62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3"/>
              </a:lnSpc>
              <a:spcBef>
                <a:spcPct val="0"/>
              </a:spcBef>
            </a:pPr>
            <a:r>
              <a:rPr lang="en-US" sz="3495" b="1" spc="18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PULSE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2109" y="1026828"/>
            <a:ext cx="3147117" cy="348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2"/>
              </a:lnSpc>
            </a:pPr>
            <a:r>
              <a:rPr lang="en-US" sz="3097">
                <a:solidFill>
                  <a:srgbClr val="F1F1F1"/>
                </a:solidFill>
                <a:latin typeface="Bank Gothic Light"/>
                <a:ea typeface="Bank Gothic Light"/>
                <a:cs typeface="Bank Gothic Light"/>
                <a:sym typeface="Bank Gothic Light"/>
              </a:rPr>
              <a:t>METALURGICA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5419" y="2915871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CASSIANO URBANO</a:t>
            </a:r>
          </a:p>
        </p:txBody>
      </p:sp>
      <p:sp>
        <p:nvSpPr>
          <p:cNvPr id="3" name="AutoShape 3"/>
          <p:cNvSpPr/>
          <p:nvPr/>
        </p:nvSpPr>
        <p:spPr>
          <a:xfrm>
            <a:off x="2079426" y="3433745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1022512" y="2977610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ELBERLING CASTRO</a:t>
            </a:r>
          </a:p>
        </p:txBody>
      </p:sp>
      <p:sp>
        <p:nvSpPr>
          <p:cNvPr id="5" name="AutoShape 5"/>
          <p:cNvSpPr/>
          <p:nvPr/>
        </p:nvSpPr>
        <p:spPr>
          <a:xfrm>
            <a:off x="11346519" y="3495483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1755419" y="4815594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GILMAR SANTOS</a:t>
            </a:r>
          </a:p>
        </p:txBody>
      </p:sp>
      <p:sp>
        <p:nvSpPr>
          <p:cNvPr id="7" name="AutoShape 7"/>
          <p:cNvSpPr/>
          <p:nvPr/>
        </p:nvSpPr>
        <p:spPr>
          <a:xfrm>
            <a:off x="2079426" y="5333467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1022512" y="4877333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GUILHERME COSTA</a:t>
            </a:r>
          </a:p>
        </p:txBody>
      </p:sp>
      <p:sp>
        <p:nvSpPr>
          <p:cNvPr id="9" name="AutoShape 9"/>
          <p:cNvSpPr/>
          <p:nvPr/>
        </p:nvSpPr>
        <p:spPr>
          <a:xfrm>
            <a:off x="11346519" y="5395206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1755419" y="6715317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RENAN LIMA</a:t>
            </a:r>
          </a:p>
        </p:txBody>
      </p:sp>
      <p:sp>
        <p:nvSpPr>
          <p:cNvPr id="11" name="AutoShape 11"/>
          <p:cNvSpPr/>
          <p:nvPr/>
        </p:nvSpPr>
        <p:spPr>
          <a:xfrm>
            <a:off x="2079426" y="7233190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1022512" y="6777055"/>
            <a:ext cx="5095709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1031">
                <a:solidFill>
                  <a:srgbClr val="F1F1F1"/>
                </a:solidFill>
                <a:latin typeface="Poppins Bold"/>
                <a:ea typeface="Poppins Bold"/>
                <a:cs typeface="Poppins Bold"/>
                <a:sym typeface="Poppins Bold"/>
              </a:rPr>
              <a:t>RENATO ROSSATO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1346519" y="7294929"/>
            <a:ext cx="4421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8544680" y="4702868"/>
            <a:ext cx="1198639" cy="881264"/>
          </a:xfrm>
          <a:custGeom>
            <a:avLst/>
            <a:gdLst/>
            <a:ahLst/>
            <a:cxnLst/>
            <a:rect l="l" t="t" r="r" b="b"/>
            <a:pathLst>
              <a:path w="1198639" h="881264">
                <a:moveTo>
                  <a:pt x="0" y="0"/>
                </a:moveTo>
                <a:lnTo>
                  <a:pt x="1198640" y="0"/>
                </a:lnTo>
                <a:lnTo>
                  <a:pt x="1198640" y="881264"/>
                </a:lnTo>
                <a:lnTo>
                  <a:pt x="0" y="881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801" b="-2106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6435522" y="985356"/>
            <a:ext cx="5416956" cy="62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3"/>
              </a:lnSpc>
              <a:spcBef>
                <a:spcPct val="0"/>
              </a:spcBef>
            </a:pPr>
            <a:r>
              <a:rPr lang="en-US" sz="3495" b="1" spc="180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PULSE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240</Words>
  <Application>Microsoft Office PowerPoint</Application>
  <PresentationFormat>Personalizar</PresentationFormat>
  <Paragraphs>52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Calibri</vt:lpstr>
      <vt:lpstr>Poppins Bold</vt:lpstr>
      <vt:lpstr>Arial</vt:lpstr>
      <vt:lpstr>Poppins</vt:lpstr>
      <vt:lpstr>Poppins Semi-Bold</vt:lpstr>
      <vt:lpstr>Bank Gothic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Pulse - Apresentação Comercial</dc:title>
  <dc:creator>Renan Lima</dc:creator>
  <cp:lastModifiedBy>Renan Lima</cp:lastModifiedBy>
  <cp:revision>1</cp:revision>
  <dcterms:created xsi:type="dcterms:W3CDTF">2006-08-16T00:00:00Z</dcterms:created>
  <dcterms:modified xsi:type="dcterms:W3CDTF">2025-08-04T21:34:12Z</dcterms:modified>
  <dc:identifier>DAGpHfXBEQw</dc:identifier>
</cp:coreProperties>
</file>